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6" r:id="rId3"/>
    <p:sldId id="277" r:id="rId4"/>
    <p:sldId id="278" r:id="rId5"/>
    <p:sldId id="280" r:id="rId6"/>
    <p:sldId id="281" r:id="rId7"/>
    <p:sldId id="285" r:id="rId8"/>
    <p:sldId id="287" r:id="rId9"/>
    <p:sldId id="288" r:id="rId10"/>
    <p:sldId id="284" r:id="rId11"/>
    <p:sldId id="282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A99BD1-4082-472F-8A50-3825F81B5C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3109A4-9AF2-428D-BBF2-6EA57B4A99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F3143-692B-4D3A-A987-D41F2D66B039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3FFA1B-7B91-4C1E-8B4A-83BC716C30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B61686-0E45-4782-8229-8D7F8470F8C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D4CEF-99BF-4280-8F2E-43790BB2E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3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AC5F6D1-BACB-47B1-9B13-77C35706CDF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C449C23A-5734-4E59-A6C7-A68340B403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95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870AC-A004-4799-80A4-906CD39486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B10F91-0F1A-4CFF-9809-517151D62B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D20B6-E320-4677-92E9-A88F81539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B53DF3D-3569-4016-A503-AB4D33DD7973}" type="datetime1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C87CC-436B-4DB6-A083-D9A3664A1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05687-508E-414D-B774-58A3BAED2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C891FDB2-37D6-4924-A223-1418DC9A3A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43148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E8E57-D195-474E-849F-0A954E90E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0DCB6-01D4-41D7-BDDB-4F67165127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439BA-FA94-448E-AB25-306D44FBA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C09A8-59DA-4D08-93A1-6B2F11BC37F5}" type="datetime1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38636-E42D-4A1F-9698-92535C799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7DCDB-6243-47EF-B30E-B601BF3D0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8563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1BBF8F-FFD1-4844-90F7-A4353E4A6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E3E5CC-9CAB-4FE4-A02F-392637ACD6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1DE027-84DB-4186-AF81-E5922AF35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F4D81-34B3-424F-AF38-394F7A8E1AEC}" type="datetime1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8A771-232A-4B85-9E01-F3427CA01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0883D-8974-4FAE-9B64-B92548CE0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9428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D21EC-520A-4D35-A7E6-B5C107909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566DB-87B1-46F7-B4A0-7640095FB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DFE8A-77B9-4FDD-9A7F-EEC156792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0"/>
            </a:lvl1pPr>
          </a:lstStyle>
          <a:p>
            <a:fld id="{F13D70E6-030D-484E-833E-F39A5F49C3E7}" type="datetime1">
              <a:rPr lang="en-US" smtClean="0"/>
              <a:pPr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86F3D-10A8-43E6-83A7-68DF36D02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000"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DFD0E-ECFA-45BF-ACB5-446C50A0B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C891FDB2-37D6-4924-A223-1418DC9A3A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0410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75716-B522-4B54-8C67-B743AC6F5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11063-0417-40D2-BD77-2BA855331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437E1-DB0B-4A31-BCB7-9928B4254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44E4-CE16-4F8D-A117-49FFC9B7F5A8}" type="datetime1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B20F9-C3A2-4362-96A1-42E43786B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3BF32-65A8-4195-8C6B-E08868A6A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18933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B4BAD-8AAC-4271-9CB2-DA5C759B3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24F9D-CD97-420F-B981-DA7C010CDC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DA918-3361-470E-BCB1-4F3A2DE8A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32DB18-BBA4-4171-9F78-1ED5830C6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56F0-D92F-4165-A034-533BD6BFB1DA}" type="datetime1">
              <a:rPr lang="en-US" smtClean="0"/>
              <a:t>1/21/2018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80EA8-172F-4675-A48B-433E777E8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29BE8-4BF4-4176-836E-E4AB66593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38037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08252-094E-4878-8BEB-EFFE673EB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00B30-16E7-4845-873F-C378ED79E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ED210-6C5D-467B-B894-2337873B5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0A7E3-BF49-46CB-B43F-7631E9DB53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8CD7C9-0BD4-4407-8213-61E25986B2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7CA68F-D150-43DE-B713-C5327C6DA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2EBC-5F46-4C7A-BE4D-D9DDBA8AE88F}" type="datetime1">
              <a:rPr lang="en-US" smtClean="0"/>
              <a:t>1/21/2018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89CE0C-B14A-4E98-9D27-5AC7E112F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6EBEC0-D30E-45DD-B514-ECDFB5556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68963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CAE3D-88C3-4DA0-A230-E66A5A944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45A751-0ADE-4086-8EE9-0AB6379F3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F128-9FFE-4230-8D44-49CB38BB7CD1}" type="datetime1">
              <a:rPr lang="en-US" smtClean="0"/>
              <a:t>1/21/2018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35C9D0-1217-4E81-A3EA-8B6EA4DF2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9D53DE-6FC3-4FC1-BE4D-2A0A80311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61411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B74574-ABFF-4EDC-9792-D71DB4572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0BB-36BF-4EE5-BBEE-475DD2F5D874}" type="datetime1">
              <a:rPr lang="en-US" smtClean="0"/>
              <a:t>1/21/2018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AEEBF1-6D4D-477C-BC00-D042DFEFC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8F865-DCC9-4F68-A666-AC17136A8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75030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18DDD-FD87-4813-B2BC-4E41E1166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F708A-2F06-4D17-8E2C-60456E315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BFD69A-182D-4508-BDAE-100B01D71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0EBF7-1BBA-4055-ACD7-E143C64C1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3F1F-176C-45BA-A82C-CAFAD0572FE6}" type="datetime1">
              <a:rPr lang="en-US" smtClean="0"/>
              <a:t>1/21/2018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211D7-5D28-4F4E-B07A-229A5EB17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66580-7683-4198-87BA-8DFDFC725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10107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90A07-FA92-4950-9846-4FEB9B008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78DAB6-4250-4A15-B6DC-492150CB95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155462-6C24-448D-B66D-00AEE9A45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C31B66-672F-4697-9E01-DA9E32BBE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10D8-8ECD-418A-A365-2F051F8572FD}" type="datetime1">
              <a:rPr lang="en-US" smtClean="0"/>
              <a:t>1/21/2018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551F9-E918-406B-8C39-9DDE0A6A2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7EDB2A-1A88-44BE-AEED-8411E6049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5558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7CC1EF-B390-45E3-8D47-73AB1BC73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21FB15-ABEB-4836-A3E4-9D0A060FC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3334E-709C-4BBA-B9E8-D8314064CC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0B41540-EAA0-4CEA-A7B8-E583EC925901}" type="datetime1">
              <a:rPr lang="en-US" smtClean="0"/>
              <a:pPr/>
              <a:t>1/21/2018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FEBF8-363A-4947-AAEA-162F1DDA2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6B59A-6ADE-4F53-B06E-541C72E4EF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1FDB2-37D6-4924-A223-1418DC9A3A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54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ojian@cs.toronto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ArmageddonKnight/CSCD70-Tutorial-Dem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542D4-907D-4AC7-936D-4E131FF913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LLVM (II)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9CFE9A-86F7-4EBD-B117-09615593F7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Bojian Zheng</a:t>
            </a:r>
          </a:p>
          <a:p>
            <a:r>
              <a:rPr lang="en-US" dirty="0"/>
              <a:t>CSCD70 Spring 2018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bojian@cs.toronto.edu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16221-3E02-446D-AE89-5F5BF4214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58207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FAA960A-04CE-4A27-8E02-D5E371A1E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LLVM Instruction: The </a:t>
            </a:r>
            <a:br>
              <a:rPr lang="en-US" dirty="0"/>
            </a:br>
            <a:r>
              <a:rPr lang="en-US" dirty="0"/>
              <a:t>User-Use-</a:t>
            </a:r>
            <a:r>
              <a:rPr lang="en-US" dirty="0" err="1"/>
              <a:t>Usee</a:t>
            </a:r>
            <a:r>
              <a:rPr lang="en-US" dirty="0"/>
              <a:t> Design Pattern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39CD7C-D074-471F-8DC7-94DDE3EF75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746E7-143D-4A3B-B4A7-62ED19A1A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4985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93D28-0397-43C4-8935-394B0E92E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LLVM Class Hierarchies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08DD2-E8FE-45EA-8B9B-921EF8063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42EEF-4FC0-4E1B-9701-3A1B9ECAF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A7864D-D61B-44B6-8D02-A786B1E568E5}"/>
              </a:ext>
            </a:extLst>
          </p:cNvPr>
          <p:cNvSpPr/>
          <p:nvPr/>
        </p:nvSpPr>
        <p:spPr>
          <a:xfrm>
            <a:off x="838200" y="3465717"/>
            <a:ext cx="2662646" cy="1071154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8A4EF8-D299-4133-B3A7-71A79EFCB700}"/>
              </a:ext>
            </a:extLst>
          </p:cNvPr>
          <p:cNvSpPr/>
          <p:nvPr/>
        </p:nvSpPr>
        <p:spPr>
          <a:xfrm>
            <a:off x="8691156" y="3469777"/>
            <a:ext cx="2662646" cy="1071154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188926D-1E37-4400-81DC-6FF122EC6657}"/>
              </a:ext>
            </a:extLst>
          </p:cNvPr>
          <p:cNvSpPr/>
          <p:nvPr/>
        </p:nvSpPr>
        <p:spPr>
          <a:xfrm>
            <a:off x="4764677" y="3465717"/>
            <a:ext cx="2662646" cy="1071154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D57B05A2-9558-496A-9A3C-A6BBF0B19D99}"/>
              </a:ext>
            </a:extLst>
          </p:cNvPr>
          <p:cNvSpPr/>
          <p:nvPr/>
        </p:nvSpPr>
        <p:spPr>
          <a:xfrm>
            <a:off x="3832314" y="3602874"/>
            <a:ext cx="600892" cy="796835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B9028FA6-8EF2-4EB7-B134-E04E2BFC5B24}"/>
              </a:ext>
            </a:extLst>
          </p:cNvPr>
          <p:cNvSpPr/>
          <p:nvPr/>
        </p:nvSpPr>
        <p:spPr>
          <a:xfrm>
            <a:off x="7758793" y="3602875"/>
            <a:ext cx="600892" cy="796835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9407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2064F-AB2E-4F88-B25C-CE908C44D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(</a:t>
            </a:r>
            <a:r>
              <a:rPr lang="en-US" dirty="0" err="1"/>
              <a:t>Usee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9618C-AA04-4E28-923C-A052E8CA7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sz="3600" b="1" u="sng" dirty="0"/>
              <a:t>Value</a:t>
            </a:r>
            <a:r>
              <a:rPr lang="en-US" dirty="0"/>
              <a:t> class is the most important base class in LLVM.</a:t>
            </a:r>
          </a:p>
          <a:p>
            <a:pPr lvl="1"/>
            <a:r>
              <a:rPr lang="en-US" dirty="0"/>
              <a:t>It has a type (integer, floating point, …):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It might or might not have a name: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Keeps track of a list of </a:t>
            </a:r>
            <a:r>
              <a:rPr lang="en-US" sz="3600" b="1" u="sng" dirty="0"/>
              <a:t>User</a:t>
            </a:r>
            <a:r>
              <a:rPr lang="en-US" dirty="0"/>
              <a:t>s that are using </a:t>
            </a:r>
            <a:r>
              <a:rPr lang="en-US" sz="3600" b="1" u="sng" dirty="0"/>
              <a:t>this Value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67F27-80B8-418C-BC1B-6AABDAD52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08108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C0F20-A4B2-40DD-9CE6-57546540F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(User)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2FD2-889C-4DC7-B556-68BF94B5F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sz="3600" b="1" u="sng" dirty="0"/>
              <a:t>User</a:t>
            </a:r>
            <a:r>
              <a:rPr lang="en-US" dirty="0"/>
              <a:t> keeps track of a list of </a:t>
            </a:r>
            <a:r>
              <a:rPr lang="en-US" sz="3600" b="1" u="sng" dirty="0"/>
              <a:t>Values</a:t>
            </a:r>
            <a:r>
              <a:rPr lang="en-US" dirty="0"/>
              <a:t> that it is using as </a:t>
            </a:r>
            <a:r>
              <a:rPr lang="en-US" sz="3600" b="1" u="sng" dirty="0"/>
              <a:t>Operands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User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…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(auto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user.op_begin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user.op_end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++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{Value * operand =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…}</a:t>
            </a:r>
          </a:p>
          <a:p>
            <a:r>
              <a:rPr lang="en-US" dirty="0"/>
              <a:t>An </a:t>
            </a:r>
            <a:r>
              <a:rPr lang="en-US" sz="3600" b="1" u="sng" dirty="0"/>
              <a:t>Instruction</a:t>
            </a:r>
            <a:r>
              <a:rPr lang="en-US" dirty="0"/>
              <a:t> is a </a:t>
            </a:r>
            <a:r>
              <a:rPr lang="en-US" sz="3600" b="1" u="sng" dirty="0"/>
              <a:t>User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48773B-690F-4DAF-95A7-B3C6DCE09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20292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67CCC-8661-4E38-A0CF-CDF604E95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wait, 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C1EFD7-4722-41BE-96B0-94B09AA967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Is </a:t>
                </a:r>
                <a:r>
                  <a:rPr lang="en-US" sz="3600" b="1" u="sng" dirty="0"/>
                  <a:t>Instruction (User)</a:t>
                </a:r>
                <a:r>
                  <a:rPr lang="en-US" dirty="0"/>
                  <a:t> a </a:t>
                </a:r>
                <a:r>
                  <a:rPr lang="en-US" sz="3600" b="1" u="sng" dirty="0"/>
                  <a:t>Value (</a:t>
                </a:r>
                <a:r>
                  <a:rPr lang="en-US" sz="3600" b="1" u="sng" dirty="0" err="1"/>
                  <a:t>Usee</a:t>
                </a:r>
                <a:r>
                  <a:rPr lang="en-US" sz="3600" b="1" u="sng" dirty="0"/>
                  <a:t>)</a:t>
                </a:r>
                <a:r>
                  <a:rPr lang="en-US" dirty="0"/>
                  <a:t>?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%2=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add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%1, 10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DO NOT interpret this statement as “the result of Instruction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add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%1, 10</m:t>
                        </m:r>
                      </m:e>
                    </m:func>
                  </m:oMath>
                </a14:m>
                <a:r>
                  <a:rPr lang="en-US" dirty="0"/>
                  <a:t> is assigned to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%2</m:t>
                    </m:r>
                  </m:oMath>
                </a14:m>
                <a:r>
                  <a:rPr lang="en-US" dirty="0"/>
                  <a:t>”, instead, think this way – “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%2</m:t>
                    </m:r>
                  </m:oMath>
                </a14:m>
                <a:r>
                  <a:rPr lang="en-US" dirty="0"/>
                  <a:t> is the </a:t>
                </a:r>
                <a:r>
                  <a:rPr lang="en-US" sz="3600" b="1" u="sng" dirty="0"/>
                  <a:t>Value Representation of Instruction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add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%1, 10</m:t>
                        </m:r>
                      </m:e>
                    </m:func>
                  </m:oMath>
                </a14:m>
                <a:r>
                  <a:rPr lang="en-US" dirty="0"/>
                  <a:t>”.</a:t>
                </a:r>
              </a:p>
              <a:p>
                <a:r>
                  <a:rPr lang="en-US" dirty="0"/>
                  <a:t>Therefore, whenever we use the Value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%2</m:t>
                    </m:r>
                  </m:oMath>
                </a14:m>
                <a:r>
                  <a:rPr lang="en-US" dirty="0"/>
                  <a:t>, we mean to use the Instruction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add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%1, 10</m:t>
                        </m:r>
                      </m:e>
                    </m:func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C1EFD7-4722-41BE-96B0-94B09AA967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974759-22E6-4892-97F4-5A064D08B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605383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46D5D-1532-497B-AE1B-6DF10074D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Conclude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4FC0C-3913-4C5A-9CAF-0105B67D6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we have an instruction: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Instruction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…</a:t>
            </a:r>
          </a:p>
          <a:p>
            <a:pPr lvl="1"/>
            <a:r>
              <a:rPr lang="en-US" dirty="0"/>
              <a:t>What is this instruction using?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(auto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inst.</a:t>
            </a:r>
            <a:r>
              <a:rPr lang="en-US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_begin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inst.</a:t>
            </a:r>
            <a:r>
              <a:rPr lang="en-US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_end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++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{…}</a:t>
            </a:r>
          </a:p>
          <a:p>
            <a:pPr lvl="1"/>
            <a:r>
              <a:rPr lang="en-US" dirty="0"/>
              <a:t>What is using this instruction?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(auto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inst.</a:t>
            </a:r>
            <a:r>
              <a:rPr lang="en-US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_begin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inst.</a:t>
            </a:r>
            <a:r>
              <a:rPr lang="en-US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_end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++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{…}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F7E46F-9EB6-40E0-A383-48F18D3D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688489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BE09F-1F32-41E2-9739-1213D8590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3EC8A-6CF2-40B0-B17B-C9B77A13F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Keywords:</a:t>
            </a:r>
          </a:p>
          <a:p>
            <a:pPr lvl="1"/>
            <a:r>
              <a:rPr lang="en-US" dirty="0"/>
              <a:t>User-Use-</a:t>
            </a:r>
            <a:r>
              <a:rPr lang="en-US" dirty="0" err="1"/>
              <a:t>Usee</a:t>
            </a:r>
            <a:r>
              <a:rPr lang="en-US" dirty="0"/>
              <a:t> Design Pattern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696A1D-51FA-423E-9E0F-6BADE5BE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35479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5F62584-929A-44D0-BD78-61987150A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Optimizer Manager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9EA970F-5ED4-4DE7-BD2C-CAFEA46140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F8DB46-64EB-47E9-80F7-642FCAE81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74664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95000D5-4CD3-4DF4-A275-F8541C0BE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Optimizer Manager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E0ABEE-DABD-4666-AED9-610C05767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this doing?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Analysis::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getAnalysisUsage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AnalysisUsage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&amp; AU)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AU.setPreservesAll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/>
              <a:t>Very frequently, when writing a pass, we want the followings:</a:t>
            </a:r>
          </a:p>
          <a:p>
            <a:pPr lvl="1"/>
            <a:r>
              <a:rPr lang="en-US" dirty="0"/>
              <a:t>What information does this pass require?</a:t>
            </a:r>
          </a:p>
          <a:p>
            <a:pPr lvl="1"/>
            <a:r>
              <a:rPr lang="en-US" dirty="0"/>
              <a:t>Will this information still be preserved after this pass?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99F90-3A6C-451A-A1B2-51489BDDC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74645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10B18-9C48-40BA-906E-3942EC87E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B6B62-9C3F-465C-9472-1AF0B0C22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Keywords:</a:t>
            </a:r>
          </a:p>
          <a:p>
            <a:pPr lvl="1"/>
            <a:r>
              <a:rPr lang="en-US" dirty="0"/>
              <a:t>Require</a:t>
            </a:r>
          </a:p>
          <a:p>
            <a:pPr lvl="1"/>
            <a:r>
              <a:rPr lang="en-US" dirty="0"/>
              <a:t>Preserve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5DE662-41D7-426F-8EED-2C9030F0D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8677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09869-8E63-4F07-B201-23BE4215F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Makefile Error: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Optimize.mk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C7468-91EA-40D3-BE7C-5729F3FD8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Optimize.mk</a:t>
            </a:r>
            <a:r>
              <a:rPr lang="en-US" dirty="0"/>
              <a:t> file provided in the first assignment, you might need to add </a:t>
            </a:r>
            <a:r>
              <a:rPr lang="en-US" sz="3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./</a:t>
            </a:r>
            <a:r>
              <a:rPr lang="en-US" dirty="0"/>
              <a:t> in front of the optimizer target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FunctionInfo.so</a:t>
            </a:r>
            <a:r>
              <a:rPr lang="en-US" dirty="0"/>
              <a:t>.</a:t>
            </a:r>
          </a:p>
          <a:p>
            <a:r>
              <a:rPr lang="en-US" dirty="0"/>
              <a:t>Thanks a lot to </a:t>
            </a:r>
            <a:r>
              <a:rPr lang="en-US" b="1" u="sng" dirty="0"/>
              <a:t>Chengyu (Tyrone) </a:t>
            </a:r>
            <a:r>
              <a:rPr lang="en-US" b="1" u="sng" dirty="0" err="1"/>
              <a:t>Xiong</a:t>
            </a:r>
            <a:r>
              <a:rPr lang="en-US" dirty="0"/>
              <a:t> for pointing this out.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A97BDE-4F47-4795-8F42-168D2607E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78595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17538-3CE6-4EB3-8B98-662C5F412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Download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92F0D-219C-4ED9-877D-FB9E682BE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https://github.com/ArmageddonKnight/CSCD70-Tutorial-Demo</a:t>
            </a:r>
            <a:endParaRPr lang="en-US" dirty="0"/>
          </a:p>
          <a:p>
            <a:r>
              <a:rPr lang="en-US" sz="3600" b="1" u="sng" dirty="0"/>
              <a:t>Visitor</a:t>
            </a:r>
            <a:r>
              <a:rPr lang="en-US" dirty="0"/>
              <a:t> Design Pattern</a:t>
            </a:r>
          </a:p>
          <a:p>
            <a:pPr lvl="1"/>
            <a:r>
              <a:rPr lang="en-US" dirty="0"/>
              <a:t>serves as an alternative to Dynamic Casting.</a:t>
            </a:r>
          </a:p>
          <a:p>
            <a:pPr lvl="1"/>
            <a:r>
              <a:rPr lang="en-US" dirty="0"/>
              <a:t>You can find an example on this in the repository.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F77DBC-9558-47E9-8008-A64DB6C97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418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B3609-6655-4220-B374-C413A3BE1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0E0302A-4234-411B-850D-0A7A0626A79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923402"/>
            <a:ext cx="5181600" cy="2155783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738AB4B-D75F-4577-9E5C-F603244E52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Keywords:</a:t>
            </a:r>
          </a:p>
          <a:p>
            <a:pPr lvl="1"/>
            <a:r>
              <a:rPr lang="en-US" dirty="0"/>
              <a:t>Intermediate Representation (IR)</a:t>
            </a:r>
          </a:p>
          <a:p>
            <a:pPr lvl="1"/>
            <a:r>
              <a:rPr lang="en-US" dirty="0"/>
              <a:t>Optimization Pass</a:t>
            </a:r>
          </a:p>
          <a:p>
            <a:pPr lvl="1"/>
            <a:r>
              <a:rPr lang="en-US" dirty="0"/>
              <a:t>Analysis &amp; Transformation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61256B-07CF-4E46-BF02-517CC91E0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7884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C62BF-7CEE-4A8A-96C2-1FDF0071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ED7F5-CF8C-4F21-8DD2-6F1BFBB00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Keywords:</a:t>
            </a:r>
          </a:p>
          <a:p>
            <a:pPr lvl="1"/>
            <a:r>
              <a:rPr lang="en-US" dirty="0"/>
              <a:t>Program Structure</a:t>
            </a:r>
          </a:p>
          <a:p>
            <a:pPr lvl="1"/>
            <a:r>
              <a:rPr lang="en-US" dirty="0"/>
              <a:t>Iterators</a:t>
            </a:r>
          </a:p>
          <a:p>
            <a:pPr lvl="1"/>
            <a:r>
              <a:rPr lang="en-US" dirty="0"/>
              <a:t>Downcasting</a:t>
            </a:r>
          </a:p>
          <a:p>
            <a:pPr lvl="1"/>
            <a:r>
              <a:rPr lang="en-US" dirty="0"/>
              <a:t>LLVM Pass Interface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2EEFF-28B9-4883-863F-67A8BE027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9929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99C9F3-2D41-4B2D-AAB5-D0C174ED6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1EE5F73-6671-4B01-97FD-B265E48DA5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6A21EB-B5D5-4B22-9A62-B1AA8D1A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5916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7AF38-A7EB-4B69-B7CD-F47B3999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Insert/Remove/Move/Replace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B6CAB-F363-414E-B534-2F30E9507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Options</a:t>
            </a:r>
          </a:p>
          <a:p>
            <a:pPr lvl="1"/>
            <a:r>
              <a:rPr lang="en-US" sz="3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Instruction</a:t>
            </a:r>
            <a:r>
              <a:rPr lang="en-US" dirty="0"/>
              <a:t> class methods.</a:t>
            </a:r>
          </a:p>
          <a:p>
            <a:pPr lvl="1"/>
            <a:r>
              <a:rPr lang="en-US" dirty="0"/>
              <a:t>Ask parent (</a:t>
            </a:r>
            <a:r>
              <a:rPr lang="en-US" sz="36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BasicBlock</a:t>
            </a:r>
            <a:r>
              <a:rPr lang="en-US" dirty="0"/>
              <a:t>) to do this.</a:t>
            </a:r>
          </a:p>
          <a:p>
            <a:pPr lvl="1"/>
            <a:r>
              <a:rPr lang="en-US" dirty="0"/>
              <a:t>Make use of </a:t>
            </a:r>
            <a:r>
              <a:rPr lang="en-US" sz="36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BasicBlockUtils</a:t>
            </a:r>
            <a:r>
              <a:rPr lang="en-US" dirty="0"/>
              <a:t>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F1F19-867F-45F4-BB1E-E1B2CAD8A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2261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89E49-7DD9-4EC1-B65B-11E9AA84E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Attention! </a:t>
            </a:r>
            <a:r>
              <a:rPr lang="en-US" b="1" u="sng" dirty="0"/>
              <a:t>Iterator Hazard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FADD08F-228A-4D0D-8AF8-3738E81932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As you do transformations, </a:t>
                </a:r>
                <a:r>
                  <a:rPr lang="en-US" sz="3600" b="1" u="sng" dirty="0"/>
                  <a:t>iterators might be invalidated</a:t>
                </a:r>
                <a:r>
                  <a:rPr lang="en-US" dirty="0"/>
                  <a:t>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Demo on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std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::vector &lt; unsigned &gt; ::iterator</a:t>
                </a:r>
              </a:p>
              <a:p>
                <a:r>
                  <a:rPr lang="en-US" dirty="0"/>
                  <a:t>Thanks a lot to </a:t>
                </a:r>
                <a:r>
                  <a:rPr lang="en-US" b="1" u="sng" dirty="0" err="1"/>
                  <a:t>Qiongsi</a:t>
                </a:r>
                <a:r>
                  <a:rPr lang="en-US" b="1" u="sng" dirty="0"/>
                  <a:t> Wu</a:t>
                </a:r>
                <a:r>
                  <a:rPr lang="en-US" dirty="0"/>
                  <a:t> for bringing this up.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FADD08F-228A-4D0D-8AF8-3738E81932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4CBF40-0D74-4E9D-8D77-10B3D93F7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155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1BD0D-4C7F-4545-B3BD-776448CC1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Attention! </a:t>
            </a:r>
            <a:r>
              <a:rPr lang="en-US" b="1" u="sng" dirty="0"/>
              <a:t>Reference Updates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D621509-BEC1-4F37-94D5-1E29EE4BE6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>
                <a:solidFill>
                  <a:prstClr val="black"/>
                </a:solidFill>
              </a:rPr>
              <a:t>Original Code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E1A9AF4-02B8-46F9-ACA9-587B09DAC0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%2 = add %1, 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%3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%2, 2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554ACF-BF05-4BEF-B923-29D1FA264A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600" dirty="0">
                <a:solidFill>
                  <a:prstClr val="black"/>
                </a:solidFill>
              </a:rPr>
              <a:t>Transformed Code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4CAB563-7CD9-47E0-8E88-82243903D60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%2 = add %1, 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%3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15D01-1AE2-42D5-BACC-72378DB82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4214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BAF1408-5A4B-4F60-BEE7-06E91A7F7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51F890D-C886-495C-A429-5C3B90992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Keywords:</a:t>
            </a:r>
          </a:p>
          <a:p>
            <a:pPr lvl="1"/>
            <a:r>
              <a:rPr lang="en-US" dirty="0"/>
              <a:t>Iterator Hazard</a:t>
            </a:r>
          </a:p>
          <a:p>
            <a:pPr lvl="1"/>
            <a:r>
              <a:rPr lang="en-US" dirty="0"/>
              <a:t>References Update (More Later On)</a:t>
            </a:r>
          </a:p>
          <a:p>
            <a:pPr lvl="1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1106E2-C123-42FE-AF06-801C94D07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2153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4659</TotalTime>
  <Words>560</Words>
  <Application>Microsoft Office PowerPoint</Application>
  <PresentationFormat>Widescreen</PresentationFormat>
  <Paragraphs>114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Arial Black</vt:lpstr>
      <vt:lpstr>Calibri</vt:lpstr>
      <vt:lpstr>Cambria Math</vt:lpstr>
      <vt:lpstr>Courier New</vt:lpstr>
      <vt:lpstr>Times New Roman</vt:lpstr>
      <vt:lpstr>Office Theme</vt:lpstr>
      <vt:lpstr>Introduction to LLVM (II)</vt:lpstr>
      <vt:lpstr>Makefile Error: Optimize.mk</vt:lpstr>
      <vt:lpstr>Review</vt:lpstr>
      <vt:lpstr>Review</vt:lpstr>
      <vt:lpstr>Transformations</vt:lpstr>
      <vt:lpstr>Insert/Remove/Move/Replace Instructions</vt:lpstr>
      <vt:lpstr>Attention! Iterator Hazard</vt:lpstr>
      <vt:lpstr>Attention! Reference Updates</vt:lpstr>
      <vt:lpstr>Questions?</vt:lpstr>
      <vt:lpstr>LLVM Instruction: The  User-Use-Usee Design Pattern</vt:lpstr>
      <vt:lpstr>LLVM Class Hierarchies</vt:lpstr>
      <vt:lpstr>Value (Usee)</vt:lpstr>
      <vt:lpstr>Instruction (User)</vt:lpstr>
      <vt:lpstr>But wait, …</vt:lpstr>
      <vt:lpstr>To Conclude</vt:lpstr>
      <vt:lpstr>Questions?</vt:lpstr>
      <vt:lpstr>Optimizer Manager</vt:lpstr>
      <vt:lpstr>Optimizer Manager</vt:lpstr>
      <vt:lpstr>Questions</vt:lpstr>
      <vt:lpstr>Code Download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LLVM</dc:title>
  <dc:creator>Bojian Zheng</dc:creator>
  <cp:lastModifiedBy>Bojian Zheng</cp:lastModifiedBy>
  <cp:revision>1437</cp:revision>
  <dcterms:created xsi:type="dcterms:W3CDTF">2017-12-27T20:51:19Z</dcterms:created>
  <dcterms:modified xsi:type="dcterms:W3CDTF">2018-01-22T00:17:13Z</dcterms:modified>
</cp:coreProperties>
</file>